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5" r:id="rId4"/>
    <p:sldId id="264" r:id="rId5"/>
    <p:sldId id="266" r:id="rId6"/>
    <p:sldId id="258" r:id="rId7"/>
    <p:sldId id="276" r:id="rId8"/>
    <p:sldId id="267" r:id="rId9"/>
    <p:sldId id="268" r:id="rId10"/>
    <p:sldId id="281" r:id="rId11"/>
    <p:sldId id="284" r:id="rId12"/>
    <p:sldId id="282" r:id="rId13"/>
    <p:sldId id="283" r:id="rId14"/>
    <p:sldId id="259" r:id="rId15"/>
    <p:sldId id="260" r:id="rId16"/>
    <p:sldId id="261" r:id="rId17"/>
    <p:sldId id="263" r:id="rId18"/>
    <p:sldId id="277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342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9A2DF4-29B8-4D28-BD22-FCDF5242F67D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7030D2-8FAA-4F24-8334-98F2F396F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4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t="14967" b="7158"/>
          <a:stretch/>
        </p:blipFill>
        <p:spPr>
          <a:xfrm>
            <a:off x="-14514" y="-333828"/>
            <a:ext cx="12206513" cy="71990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4514" y="-333828"/>
            <a:ext cx="12206514" cy="4513943"/>
          </a:xfrm>
          <a:prstGeom prst="rect">
            <a:avLst/>
          </a:prstGeom>
          <a:solidFill>
            <a:schemeClr val="accent1">
              <a:lumMod val="50000"/>
              <a:alpha val="79000"/>
            </a:schemeClr>
          </a:solidFill>
          <a:ln>
            <a:noFill/>
          </a:ln>
          <a:effectLst>
            <a:outerShdw blurRad="165100" dist="38100" dir="5400000" sx="104000" sy="104000" algn="t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1086" y="1356405"/>
            <a:ext cx="9144000" cy="897391"/>
          </a:xfrm>
        </p:spPr>
        <p:txBody>
          <a:bodyPr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1086" y="2461420"/>
            <a:ext cx="9144000" cy="82538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1429" y="6356350"/>
            <a:ext cx="416197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3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75886" y="0"/>
            <a:ext cx="1161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6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75886" y="0"/>
            <a:ext cx="1161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075886" y="0"/>
            <a:ext cx="1161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0055" y="365125"/>
            <a:ext cx="79112" cy="11091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18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075886" y="0"/>
            <a:ext cx="1161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3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8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1653073" cy="365125"/>
          </a:xfrm>
        </p:spPr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75886" y="0"/>
            <a:ext cx="1161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0055" y="365125"/>
            <a:ext cx="79112" cy="11091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8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526" r="-1" b="-1"/>
          <a:stretch/>
        </p:blipFill>
        <p:spPr>
          <a:xfrm>
            <a:off x="0" y="-8164"/>
            <a:ext cx="12192000" cy="68661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05943" y="6356350"/>
            <a:ext cx="4147456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30629" y="-275771"/>
            <a:ext cx="12598400" cy="4455886"/>
          </a:xfrm>
          <a:prstGeom prst="rect">
            <a:avLst/>
          </a:prstGeom>
          <a:solidFill>
            <a:schemeClr val="accent1">
              <a:lumMod val="50000"/>
              <a:alpha val="79000"/>
            </a:schemeClr>
          </a:solidFill>
          <a:effectLst>
            <a:outerShdw blurRad="165100" dist="38100" dir="5400000" sx="104000" sy="104000" algn="t" rotWithShape="0">
              <a:prstClr val="black">
                <a:alpha val="5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5395" y="1401763"/>
            <a:ext cx="10358405" cy="1100818"/>
          </a:xfrm>
          <a:noFill/>
          <a:effectLst>
            <a:outerShdw blurRad="25400" dist="88900" dir="7800000" sx="103000" sy="1030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anchor="ctr" anchorCtr="0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395" y="2726646"/>
            <a:ext cx="7164355" cy="76511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54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075886" y="0"/>
            <a:ext cx="1161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0055" y="365125"/>
            <a:ext cx="79112" cy="11091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4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1721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762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075886" y="0"/>
            <a:ext cx="1161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181600" cy="11184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Excellence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1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1091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075886" y="0"/>
            <a:ext cx="1161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0055" y="365125"/>
            <a:ext cx="79112" cy="11091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1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57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075886" y="0"/>
            <a:ext cx="1161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0055" y="365125"/>
            <a:ext cx="79112" cy="11091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075886" y="0"/>
            <a:ext cx="1161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4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010183" y="6367527"/>
            <a:ext cx="1923667" cy="365125"/>
          </a:xfrm>
        </p:spPr>
        <p:txBody>
          <a:bodyPr/>
          <a:lstStyle/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1999" cy="36855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70385" y="2717660"/>
            <a:ext cx="1912516" cy="193586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973485" y="2864498"/>
            <a:ext cx="10358405" cy="821094"/>
          </a:xfrm>
          <a:noFill/>
          <a:effectLst>
            <a:outerShdw blurRad="25400" dist="88900" dir="7800000" sx="103000" sy="103000" algn="ctr" rotWithShape="0">
              <a:prstClr val="black">
                <a:alpha val="40000"/>
              </a:prstClr>
            </a:outerShdw>
            <a:softEdge rad="0"/>
          </a:effectLst>
        </p:spPr>
        <p:txBody>
          <a:bodyPr anchor="ctr" anchorCtr="0">
            <a:noAutofit/>
          </a:bodyPr>
          <a:lstStyle>
            <a:lvl1pPr>
              <a:defRPr sz="11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973388" y="4076700"/>
            <a:ext cx="7188200" cy="2155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12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  <a:alpha val="0"/>
              </a:schemeClr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9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6656" y="6356350"/>
            <a:ext cx="1923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  <a:latin typeface="Univers 45 Light" pitchFamily="2" charset="0"/>
              </a:defRPr>
            </a:lvl1pPr>
          </a:lstStyle>
          <a:p>
            <a:fld id="{4CD9BF7F-28A2-4E31-86D1-2FF70B1B2E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374079" y="6356350"/>
            <a:ext cx="45719" cy="176533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7" y="6459864"/>
            <a:ext cx="319057" cy="1962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884" y="6427205"/>
            <a:ext cx="4699805" cy="2616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100" b="0" i="0" dirty="0">
                <a:solidFill>
                  <a:schemeClr val="accent3">
                    <a:lumMod val="50000"/>
                  </a:schemeClr>
                </a:solidFill>
                <a:latin typeface="Univers" panose="020B0603020202030204" pitchFamily="34" charset="0"/>
              </a:rPr>
              <a:t>NORTH DAKOTA PETROLEUM COUNCIL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10483554" y="6345787"/>
            <a:ext cx="1608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515F-0DEB-4802-890A-516E7E1137AB}" type="datetimeFigureOut">
              <a:rPr lang="en-US" smtClean="0"/>
              <a:t>9/21/2021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7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>
              <a:lumMod val="50000"/>
            </a:schemeClr>
          </a:solidFill>
          <a:latin typeface="Univers 55" panose="020106030202020302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nivers" panose="020B0603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nivers" panose="020B0603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nivers" panose="020B0603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nivers" panose="020B0603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nivers" panose="020B0603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1085" y="1339152"/>
            <a:ext cx="9710057" cy="1044819"/>
          </a:xfrm>
        </p:spPr>
        <p:txBody>
          <a:bodyPr>
            <a:normAutofit/>
          </a:bodyPr>
          <a:lstStyle/>
          <a:p>
            <a:r>
              <a:rPr lang="en-US" sz="4800" dirty="0"/>
              <a:t>NDPC MEMBERSHIP AWARDS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1086" y="2236543"/>
            <a:ext cx="9144000" cy="1050263"/>
          </a:xfrm>
        </p:spPr>
        <p:txBody>
          <a:bodyPr/>
          <a:lstStyle/>
          <a:p>
            <a:r>
              <a:rPr lang="en-US" i="1" dirty="0"/>
              <a:t>Recognizing Excellence in Safety, Community Engagement, and Environmental Stewardship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3244" y="1306496"/>
            <a:ext cx="45719" cy="194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565622" y="5604469"/>
            <a:ext cx="3481431" cy="900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Brian Grote</a:t>
            </a:r>
          </a:p>
          <a:p>
            <a:r>
              <a:rPr lang="en-US" sz="1600" b="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MONDAK REGIONAL MANAGER, BALON VALVES</a:t>
            </a:r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0A118B95-C52F-42D8-B90F-50F29423A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7294" r="18723" b="24168"/>
          <a:stretch/>
        </p:blipFill>
        <p:spPr>
          <a:xfrm>
            <a:off x="6159870" y="-209725"/>
            <a:ext cx="5911690" cy="742861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B3D118D-BC0D-4247-8B5F-1425CFBC0E20}"/>
              </a:ext>
            </a:extLst>
          </p:cNvPr>
          <p:cNvGrpSpPr/>
          <p:nvPr/>
        </p:nvGrpSpPr>
        <p:grpSpPr>
          <a:xfrm>
            <a:off x="387259" y="906457"/>
            <a:ext cx="6864187" cy="1249334"/>
            <a:chOff x="224307" y="900100"/>
            <a:chExt cx="6864187" cy="1249334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A8A9E981-277D-4F1A-8A23-876A4CE17B72}"/>
                </a:ext>
              </a:extLst>
            </p:cNvPr>
            <p:cNvSpPr txBox="1">
              <a:spLocks/>
            </p:cNvSpPr>
            <p:nvPr/>
          </p:nvSpPr>
          <p:spPr>
            <a:xfrm>
              <a:off x="224307" y="900100"/>
              <a:ext cx="5368602" cy="4828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bg1"/>
                  </a:solidFill>
                  <a:latin typeface="Univers 55" panose="02010603020202030204" pitchFamily="2" charset="0"/>
                  <a:ea typeface="+mj-ea"/>
                  <a:cs typeface="+mj-cs"/>
                </a:defRPr>
              </a:lvl1pPr>
            </a:lstStyle>
            <a:p>
              <a:r>
                <a:rPr lang="en-US" sz="7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rendencia Free Demo" pitchFamily="50" charset="0"/>
                </a:rPr>
                <a:t>Distinguished</a:t>
              </a:r>
              <a:endParaRPr lang="en-US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Trendencia Free Demo" pitchFamily="50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801DA9F6-4D4E-40F3-86FF-475F01E18E2D}"/>
                </a:ext>
              </a:extLst>
            </p:cNvPr>
            <p:cNvSpPr txBox="1">
              <a:spLocks/>
            </p:cNvSpPr>
            <p:nvPr/>
          </p:nvSpPr>
          <p:spPr>
            <a:xfrm>
              <a:off x="2826327" y="1382917"/>
              <a:ext cx="4262167" cy="7665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bg1"/>
                  </a:solidFill>
                  <a:latin typeface="Univers 55" panose="02010603020202030204" pitchFamily="2" charset="0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INDUSTRY LEADERS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F4B39DFF-A855-472C-A908-666D9856FA0B}"/>
              </a:ext>
            </a:extLst>
          </p:cNvPr>
          <p:cNvSpPr txBox="1">
            <a:spLocks/>
          </p:cNvSpPr>
          <p:nvPr/>
        </p:nvSpPr>
        <p:spPr>
          <a:xfrm>
            <a:off x="362631" y="4702210"/>
            <a:ext cx="6583453" cy="1802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6800" dirty="0"/>
              <a:t>Brian Grote</a:t>
            </a:r>
          </a:p>
          <a:p>
            <a:r>
              <a:rPr lang="en-US" sz="1800" b="0" dirty="0">
                <a:latin typeface="Univers 45 Light" pitchFamily="2" charset="0"/>
              </a:rPr>
              <a:t>MONDAK REGIONAL MANAGER, BALON VALVES</a:t>
            </a:r>
          </a:p>
        </p:txBody>
      </p:sp>
    </p:spTree>
    <p:extLst>
      <p:ext uri="{BB962C8B-B14F-4D97-AF65-F5344CB8AC3E}">
        <p14:creationId xmlns:p14="http://schemas.microsoft.com/office/powerpoint/2010/main" val="4027491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4D757AC-1ECB-4BFE-ACC9-234B3466F9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t="405" r="354" b="405"/>
          <a:stretch/>
        </p:blipFill>
        <p:spPr>
          <a:xfrm>
            <a:off x="0" y="2716548"/>
            <a:ext cx="7492482" cy="4958479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B183FB9-663C-4CA0-9C1F-E8DF1A7CD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2" b="71"/>
          <a:stretch/>
        </p:blipFill>
        <p:spPr>
          <a:xfrm>
            <a:off x="0" y="-181947"/>
            <a:ext cx="7492482" cy="4213760"/>
          </a:xfrm>
          <a:prstGeom prst="rect">
            <a:avLst/>
          </a:prstGeom>
        </p:spPr>
      </p:pic>
      <p:pic>
        <p:nvPicPr>
          <p:cNvPr id="3" name="Picture 2" descr="A picture containing tree, grass, outdoor, person&#10;&#10;Description automatically generated">
            <a:extLst>
              <a:ext uri="{FF2B5EF4-FFF2-40B4-BE49-F238E27FC236}">
                <a16:creationId xmlns:a16="http://schemas.microsoft.com/office/drawing/2014/main" id="{0615ED3E-F213-4999-A6BD-BB7C320B2A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/>
          <a:stretch/>
        </p:blipFill>
        <p:spPr>
          <a:xfrm>
            <a:off x="7492482" y="0"/>
            <a:ext cx="4775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84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4713B9-73F5-4196-A0B4-6BBD2E6FE192}"/>
              </a:ext>
            </a:extLst>
          </p:cNvPr>
          <p:cNvSpPr/>
          <p:nvPr/>
        </p:nvSpPr>
        <p:spPr>
          <a:xfrm>
            <a:off x="5511567" y="0"/>
            <a:ext cx="1560352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3D118D-BC0D-4247-8B5F-1425CFBC0E20}"/>
              </a:ext>
            </a:extLst>
          </p:cNvPr>
          <p:cNvGrpSpPr/>
          <p:nvPr/>
        </p:nvGrpSpPr>
        <p:grpSpPr>
          <a:xfrm>
            <a:off x="387259" y="906457"/>
            <a:ext cx="6864187" cy="1249334"/>
            <a:chOff x="224307" y="900100"/>
            <a:chExt cx="6864187" cy="1249334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A8A9E981-277D-4F1A-8A23-876A4CE17B72}"/>
                </a:ext>
              </a:extLst>
            </p:cNvPr>
            <p:cNvSpPr txBox="1">
              <a:spLocks/>
            </p:cNvSpPr>
            <p:nvPr/>
          </p:nvSpPr>
          <p:spPr>
            <a:xfrm>
              <a:off x="224307" y="900100"/>
              <a:ext cx="5368602" cy="4828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bg1"/>
                  </a:solidFill>
                  <a:latin typeface="Univers 55" panose="02010603020202030204" pitchFamily="2" charset="0"/>
                  <a:ea typeface="+mj-ea"/>
                  <a:cs typeface="+mj-cs"/>
                </a:defRPr>
              </a:lvl1pPr>
            </a:lstStyle>
            <a:p>
              <a:r>
                <a:rPr lang="en-US" sz="7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Trendencia Free Demo" pitchFamily="50" charset="0"/>
                </a:rPr>
                <a:t>Distinguished</a:t>
              </a:r>
              <a:endParaRPr lang="en-US" sz="3200" dirty="0">
                <a:solidFill>
                  <a:schemeClr val="accent3">
                    <a:lumMod val="40000"/>
                    <a:lumOff val="60000"/>
                  </a:schemeClr>
                </a:solidFill>
                <a:latin typeface="Trendencia Free Demo" pitchFamily="50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801DA9F6-4D4E-40F3-86FF-475F01E18E2D}"/>
                </a:ext>
              </a:extLst>
            </p:cNvPr>
            <p:cNvSpPr txBox="1">
              <a:spLocks/>
            </p:cNvSpPr>
            <p:nvPr/>
          </p:nvSpPr>
          <p:spPr>
            <a:xfrm>
              <a:off x="2826327" y="1382917"/>
              <a:ext cx="4262167" cy="7665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bg1"/>
                  </a:solidFill>
                  <a:latin typeface="Univers 55" panose="02010603020202030204" pitchFamily="2" charset="0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INDUSTRY LEADERS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534E7F5D-816A-4AEA-B14B-0FB4022EA969}"/>
              </a:ext>
            </a:extLst>
          </p:cNvPr>
          <p:cNvSpPr txBox="1">
            <a:spLocks/>
          </p:cNvSpPr>
          <p:nvPr/>
        </p:nvSpPr>
        <p:spPr>
          <a:xfrm>
            <a:off x="387259" y="4896137"/>
            <a:ext cx="5945981" cy="1863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6800" dirty="0"/>
              <a:t>Brian Rosendahl</a:t>
            </a:r>
          </a:p>
          <a:p>
            <a:r>
              <a:rPr lang="en-US" sz="1800" b="0" dirty="0">
                <a:latin typeface="Univers 45 Light" pitchFamily="2" charset="0"/>
              </a:rPr>
              <a:t>SALES REPRESENTATIVE, BALON VALVES</a:t>
            </a:r>
          </a:p>
        </p:txBody>
      </p:sp>
      <p:pic>
        <p:nvPicPr>
          <p:cNvPr id="4" name="Picture 3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C85552FA-0105-4136-A62B-52C0AFDE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37" y="-218791"/>
            <a:ext cx="5570177" cy="742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15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people standing in front of a food truck&#10;&#10;Description automatically generated with medium confidence">
            <a:extLst>
              <a:ext uri="{FF2B5EF4-FFF2-40B4-BE49-F238E27FC236}">
                <a16:creationId xmlns:a16="http://schemas.microsoft.com/office/drawing/2014/main" id="{4B3FEEDE-0C58-4BBB-9F60-9E1102C3D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22713"/>
          <a:stretch/>
        </p:blipFill>
        <p:spPr>
          <a:xfrm>
            <a:off x="0" y="0"/>
            <a:ext cx="5281127" cy="6858000"/>
          </a:xfrm>
          <a:prstGeom prst="rect">
            <a:avLst/>
          </a:prstGeom>
        </p:spPr>
      </p:pic>
      <p:pic>
        <p:nvPicPr>
          <p:cNvPr id="5" name="Picture 4" descr="A group of people posing for a photo under a tent&#10;&#10;Description automatically generated">
            <a:extLst>
              <a:ext uri="{FF2B5EF4-FFF2-40B4-BE49-F238E27FC236}">
                <a16:creationId xmlns:a16="http://schemas.microsoft.com/office/drawing/2014/main" id="{9296E72E-B9DC-4576-ACF5-53A81FB2C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9" b="410"/>
          <a:stretch/>
        </p:blipFill>
        <p:spPr>
          <a:xfrm>
            <a:off x="5281127" y="1"/>
            <a:ext cx="6792685" cy="3728772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95B4F15-85D6-4659-B0FC-601BF02740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8058"/>
          <a:stretch/>
        </p:blipFill>
        <p:spPr>
          <a:xfrm>
            <a:off x="5281126" y="3203871"/>
            <a:ext cx="6792685" cy="37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1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469570"/>
            <a:ext cx="12192000" cy="2041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chemeClr val="accent3">
                    <a:lumMod val="40000"/>
                    <a:lumOff val="60000"/>
                  </a:schemeClr>
                </a:solidFill>
                <a:latin typeface="Trendencia Free Demo" pitchFamily="50" charset="0"/>
              </a:rPr>
              <a:t>Hall  of  Fame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0" y="775611"/>
            <a:ext cx="12192000" cy="614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Univers" panose="020B06030202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Univers" panose="020B0603020202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Univers" panose="020B0603020202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Univers" panose="020B0603020202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Univers" panose="020B0603020202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Univers 45 Light" pitchFamily="2" charset="0"/>
              </a:rPr>
              <a:t>NORTH DAKOTA PETROLEUM COUNCIL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673679" y="1240976"/>
            <a:ext cx="8792935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036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011472C-D087-4489-B711-80B4E1D78189}"/>
              </a:ext>
            </a:extLst>
          </p:cNvPr>
          <p:cNvSpPr/>
          <p:nvPr/>
        </p:nvSpPr>
        <p:spPr>
          <a:xfrm>
            <a:off x="117446" y="6325299"/>
            <a:ext cx="3456264" cy="39761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04159" y="5247164"/>
            <a:ext cx="10515600" cy="1109112"/>
          </a:xfrm>
        </p:spPr>
        <p:txBody>
          <a:bodyPr/>
          <a:lstStyle/>
          <a:p>
            <a:r>
              <a:rPr lang="en-US" dirty="0"/>
              <a:t>Past Inductees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" b="1770"/>
          <a:stretch/>
        </p:blipFill>
        <p:spPr>
          <a:xfrm>
            <a:off x="8053912" y="577095"/>
            <a:ext cx="1348209" cy="1856051"/>
          </a:xfrm>
          <a:prstGeom prst="rect">
            <a:avLst/>
          </a:prstGeom>
        </p:spPr>
      </p:pic>
      <p:pic>
        <p:nvPicPr>
          <p:cNvPr id="5" name="Picture 4" descr="http://www.ndoil.org/image/cache/gold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93" y="522735"/>
            <a:ext cx="1489332" cy="20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ndoil.org/image/cache/brosch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58" y="523846"/>
            <a:ext cx="1489308" cy="201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ndoil.org/image/cache/herma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2"/>
          <a:stretch/>
        </p:blipFill>
        <p:spPr bwMode="auto">
          <a:xfrm>
            <a:off x="6577917" y="523067"/>
            <a:ext cx="1512095" cy="191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ndoil.org/image/cache/luf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89" y="457288"/>
            <a:ext cx="1646551" cy="21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4"/>
          <p:cNvSpPr txBox="1"/>
          <p:nvPr/>
        </p:nvSpPr>
        <p:spPr>
          <a:xfrm>
            <a:off x="1126151" y="286581"/>
            <a:ext cx="11566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ln w="3175">
                  <a:noFill/>
                </a:ln>
                <a:effectLst/>
              </a:rPr>
              <a:t>A.G. Golden</a:t>
            </a:r>
          </a:p>
        </p:txBody>
      </p:sp>
      <p:sp>
        <p:nvSpPr>
          <p:cNvPr id="11" name="TextBox 25"/>
          <p:cNvSpPr txBox="1"/>
          <p:nvPr/>
        </p:nvSpPr>
        <p:spPr>
          <a:xfrm>
            <a:off x="2458013" y="283255"/>
            <a:ext cx="12637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Dick Broschat</a:t>
            </a:r>
          </a:p>
        </p:txBody>
      </p:sp>
      <p:sp>
        <p:nvSpPr>
          <p:cNvPr id="12" name="TextBox 26"/>
          <p:cNvSpPr txBox="1"/>
          <p:nvPr/>
        </p:nvSpPr>
        <p:spPr>
          <a:xfrm>
            <a:off x="4037290" y="289535"/>
            <a:ext cx="8886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Ken Luff</a:t>
            </a:r>
          </a:p>
        </p:txBody>
      </p:sp>
      <p:sp>
        <p:nvSpPr>
          <p:cNvPr id="13" name="TextBox 27"/>
          <p:cNvSpPr txBox="1"/>
          <p:nvPr/>
        </p:nvSpPr>
        <p:spPr>
          <a:xfrm>
            <a:off x="5082983" y="301879"/>
            <a:ext cx="16433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dirty="0"/>
              <a:t>John Morrison</a:t>
            </a:r>
          </a:p>
        </p:txBody>
      </p:sp>
      <p:sp>
        <p:nvSpPr>
          <p:cNvPr id="14" name="TextBox 28"/>
          <p:cNvSpPr txBox="1"/>
          <p:nvPr/>
        </p:nvSpPr>
        <p:spPr>
          <a:xfrm>
            <a:off x="6705836" y="308973"/>
            <a:ext cx="1181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Jeff Herman</a:t>
            </a:r>
          </a:p>
        </p:txBody>
      </p:sp>
      <p:sp>
        <p:nvSpPr>
          <p:cNvPr id="15" name="TextBox 29"/>
          <p:cNvSpPr txBox="1"/>
          <p:nvPr/>
        </p:nvSpPr>
        <p:spPr>
          <a:xfrm>
            <a:off x="8080830" y="315086"/>
            <a:ext cx="12943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Jack Swenson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1679" t="-3169" r="-2254" b="3169"/>
          <a:stretch/>
        </p:blipFill>
        <p:spPr>
          <a:xfrm>
            <a:off x="991041" y="2483581"/>
            <a:ext cx="5708087" cy="2213040"/>
          </a:xfrm>
          <a:prstGeom prst="rect">
            <a:avLst/>
          </a:prstGeom>
        </p:spPr>
      </p:pic>
      <p:sp>
        <p:nvSpPr>
          <p:cNvPr id="17" name="TextBox 29"/>
          <p:cNvSpPr txBox="1"/>
          <p:nvPr/>
        </p:nvSpPr>
        <p:spPr>
          <a:xfrm>
            <a:off x="6610299" y="4364860"/>
            <a:ext cx="14743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Kathleen Neset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>
          <a:xfrm>
            <a:off x="6638322" y="2559138"/>
            <a:ext cx="1348209" cy="18562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9" r="10387"/>
          <a:stretch/>
        </p:blipFill>
        <p:spPr>
          <a:xfrm>
            <a:off x="5092265" y="576516"/>
            <a:ext cx="1463040" cy="18622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r="4437"/>
          <a:stretch/>
        </p:blipFill>
        <p:spPr>
          <a:xfrm>
            <a:off x="8112624" y="2559138"/>
            <a:ext cx="1350147" cy="1856056"/>
          </a:xfrm>
          <a:prstGeom prst="rect">
            <a:avLst/>
          </a:prstGeom>
        </p:spPr>
      </p:pic>
      <p:sp>
        <p:nvSpPr>
          <p:cNvPr id="21" name="TextBox 29"/>
          <p:cNvSpPr txBox="1"/>
          <p:nvPr/>
        </p:nvSpPr>
        <p:spPr>
          <a:xfrm>
            <a:off x="8140646" y="4364859"/>
            <a:ext cx="13447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Al Anderson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B0A540E-B6B7-4453-AF12-7410D4E8BD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8977" b="16131"/>
          <a:stretch/>
        </p:blipFill>
        <p:spPr>
          <a:xfrm>
            <a:off x="9402119" y="567725"/>
            <a:ext cx="1489332" cy="1856052"/>
          </a:xfrm>
          <a:prstGeom prst="rect">
            <a:avLst/>
          </a:prstGeom>
        </p:spPr>
      </p:pic>
      <p:sp>
        <p:nvSpPr>
          <p:cNvPr id="24" name="TextBox 29">
            <a:extLst>
              <a:ext uri="{FF2B5EF4-FFF2-40B4-BE49-F238E27FC236}">
                <a16:creationId xmlns:a16="http://schemas.microsoft.com/office/drawing/2014/main" id="{BFE9F3DA-0801-43E5-97C2-D543B4F5B42C}"/>
              </a:ext>
            </a:extLst>
          </p:cNvPr>
          <p:cNvSpPr txBox="1"/>
          <p:nvPr/>
        </p:nvSpPr>
        <p:spPr>
          <a:xfrm>
            <a:off x="9429039" y="301878"/>
            <a:ext cx="15553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Wayne </a:t>
            </a:r>
            <a:r>
              <a:rPr lang="en-US" sz="1500" b="1" dirty="0" err="1"/>
              <a:t>Biberdorf</a:t>
            </a:r>
            <a:endParaRPr lang="en-US" sz="15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2BBE85-D0C7-415E-9E92-480120CB409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3" t="11355" r="28854" b="44202"/>
          <a:stretch/>
        </p:blipFill>
        <p:spPr>
          <a:xfrm>
            <a:off x="9588864" y="2543827"/>
            <a:ext cx="1344738" cy="1864798"/>
          </a:xfrm>
          <a:prstGeom prst="rect">
            <a:avLst/>
          </a:prstGeom>
        </p:spPr>
      </p:pic>
      <p:sp>
        <p:nvSpPr>
          <p:cNvPr id="26" name="TextBox 29">
            <a:extLst>
              <a:ext uri="{FF2B5EF4-FFF2-40B4-BE49-F238E27FC236}">
                <a16:creationId xmlns:a16="http://schemas.microsoft.com/office/drawing/2014/main" id="{A5668811-3A4C-4267-A827-2D32F9268D55}"/>
              </a:ext>
            </a:extLst>
          </p:cNvPr>
          <p:cNvSpPr txBox="1"/>
          <p:nvPr/>
        </p:nvSpPr>
        <p:spPr>
          <a:xfrm>
            <a:off x="9615152" y="4373456"/>
            <a:ext cx="14395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Craig Smith</a:t>
            </a:r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CB69CBCB-6B2F-429E-94FC-E9DBB1EB2CBF}"/>
              </a:ext>
            </a:extLst>
          </p:cNvPr>
          <p:cNvSpPr txBox="1"/>
          <p:nvPr/>
        </p:nvSpPr>
        <p:spPr>
          <a:xfrm>
            <a:off x="849789" y="6444008"/>
            <a:ext cx="18619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Terry </a:t>
            </a:r>
            <a:r>
              <a:rPr lang="en-US" sz="1500" b="1" dirty="0" err="1"/>
              <a:t>Kovacevich</a:t>
            </a:r>
            <a:r>
              <a:rPr lang="en-US" sz="1500" b="1" dirty="0"/>
              <a:t> </a:t>
            </a:r>
          </a:p>
        </p:txBody>
      </p:sp>
      <p:pic>
        <p:nvPicPr>
          <p:cNvPr id="8" name="Picture 7" descr="A person wearing a green shirt&#10;&#10;Description automatically generated">
            <a:extLst>
              <a:ext uri="{FF2B5EF4-FFF2-40B4-BE49-F238E27FC236}">
                <a16:creationId xmlns:a16="http://schemas.microsoft.com/office/drawing/2014/main" id="{B69AD537-13A0-4CC9-A3CA-A461EEAF18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" b="4115"/>
          <a:stretch/>
        </p:blipFill>
        <p:spPr>
          <a:xfrm>
            <a:off x="950340" y="4644439"/>
            <a:ext cx="1344737" cy="1858537"/>
          </a:xfrm>
          <a:prstGeom prst="rect">
            <a:avLst/>
          </a:prstGeom>
        </p:spPr>
      </p:pic>
      <p:pic>
        <p:nvPicPr>
          <p:cNvPr id="27" name="Picture 2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21845A6-DE79-48AA-8508-21439E44D0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6" t="1743" r="19453" b="40277"/>
          <a:stretch/>
        </p:blipFill>
        <p:spPr>
          <a:xfrm>
            <a:off x="2378167" y="4644439"/>
            <a:ext cx="1342396" cy="1879667"/>
          </a:xfrm>
          <a:prstGeom prst="rect">
            <a:avLst/>
          </a:prstGeom>
        </p:spPr>
      </p:pic>
      <p:sp>
        <p:nvSpPr>
          <p:cNvPr id="29" name="TextBox 29">
            <a:extLst>
              <a:ext uri="{FF2B5EF4-FFF2-40B4-BE49-F238E27FC236}">
                <a16:creationId xmlns:a16="http://schemas.microsoft.com/office/drawing/2014/main" id="{91D93945-0E4C-483D-99E0-045C060BDE5C}"/>
              </a:ext>
            </a:extLst>
          </p:cNvPr>
          <p:cNvSpPr txBox="1"/>
          <p:nvPr/>
        </p:nvSpPr>
        <p:spPr>
          <a:xfrm>
            <a:off x="2489272" y="6451533"/>
            <a:ext cx="11201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/>
              <a:t>Lynn Moser</a:t>
            </a:r>
          </a:p>
        </p:txBody>
      </p:sp>
    </p:spTree>
    <p:extLst>
      <p:ext uri="{BB962C8B-B14F-4D97-AF65-F5344CB8AC3E}">
        <p14:creationId xmlns:p14="http://schemas.microsoft.com/office/powerpoint/2010/main" val="249229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801850"/>
            <a:ext cx="6184083" cy="734586"/>
          </a:xfrm>
        </p:spPr>
        <p:txBody>
          <a:bodyPr anchor="ctr">
            <a:noAutofit/>
          </a:bodyPr>
          <a:lstStyle/>
          <a:p>
            <a:pPr algn="ctr"/>
            <a:r>
              <a:rPr lang="en-US" sz="6600" dirty="0"/>
              <a:t>Larry Dokken</a:t>
            </a:r>
            <a:endParaRPr lang="en-US" sz="115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99331" y="1299767"/>
            <a:ext cx="1477526" cy="696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INDUCTEE</a:t>
            </a:r>
            <a:endParaRPr lang="en-US" sz="3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6631" y="951280"/>
            <a:ext cx="5750169" cy="48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chemeClr val="accent3">
                    <a:lumMod val="40000"/>
                    <a:lumOff val="60000"/>
                  </a:schemeClr>
                </a:solidFill>
                <a:latin typeface="Univers 55" panose="02010603020202030204"/>
              </a:rPr>
              <a:t>Hall Of Fame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802423" y="254305"/>
            <a:ext cx="2505809" cy="696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b="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2021</a:t>
            </a:r>
          </a:p>
        </p:txBody>
      </p:sp>
      <p:pic>
        <p:nvPicPr>
          <p:cNvPr id="5" name="Picture 4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803F1672-82D2-4C16-99E9-ADD4AB678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92" y="0"/>
            <a:ext cx="5029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7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holding a large fish&#10;&#10;Description automatically generated">
            <a:extLst>
              <a:ext uri="{FF2B5EF4-FFF2-40B4-BE49-F238E27FC236}">
                <a16:creationId xmlns:a16="http://schemas.microsoft.com/office/drawing/2014/main" id="{209FBE0D-C361-4262-A40D-686F0B521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98" y="3240946"/>
            <a:ext cx="3525834" cy="361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person holding a microphone and 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3D932D77-19FD-4C9A-95A4-BD2657FC38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r="7775"/>
          <a:stretch/>
        </p:blipFill>
        <p:spPr>
          <a:xfrm>
            <a:off x="3324836" y="0"/>
            <a:ext cx="8867164" cy="6858000"/>
          </a:xfrm>
          <a:prstGeom prst="rect">
            <a:avLst/>
          </a:prstGeom>
        </p:spPr>
      </p:pic>
      <p:pic>
        <p:nvPicPr>
          <p:cNvPr id="5" name="Picture 4" descr="A person holding a fish&#10;&#10;Description automatically generated">
            <a:extLst>
              <a:ext uri="{FF2B5EF4-FFF2-40B4-BE49-F238E27FC236}">
                <a16:creationId xmlns:a16="http://schemas.microsoft.com/office/drawing/2014/main" id="{33F65337-A97A-4BF8-9914-E53B1677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0"/>
            <a:ext cx="3324836" cy="33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1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BD67F109-E44C-4FE6-B1B4-F0BD90D4C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-105" r="24059" b="13989"/>
          <a:stretch/>
        </p:blipFill>
        <p:spPr>
          <a:xfrm>
            <a:off x="1" y="-8389"/>
            <a:ext cx="7246688" cy="6866389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D395AA8-A75F-4E86-B87C-5108155D0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1"/>
          <a:stretch/>
        </p:blipFill>
        <p:spPr>
          <a:xfrm>
            <a:off x="7246687" y="2190948"/>
            <a:ext cx="4945313" cy="4667051"/>
          </a:xfrm>
          <a:prstGeom prst="rect">
            <a:avLst/>
          </a:prstGeom>
        </p:spPr>
      </p:pic>
      <p:pic>
        <p:nvPicPr>
          <p:cNvPr id="5" name="Picture 4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6B178F2F-31BC-44BC-B9EA-16B5137DEB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r="8262"/>
          <a:stretch/>
        </p:blipFill>
        <p:spPr>
          <a:xfrm>
            <a:off x="7246687" y="0"/>
            <a:ext cx="2610339" cy="2190947"/>
          </a:xfrm>
          <a:prstGeom prst="rect">
            <a:avLst/>
          </a:prstGeom>
        </p:spPr>
      </p:pic>
      <p:pic>
        <p:nvPicPr>
          <p:cNvPr id="9" name="Picture 8" descr="A person and person standing in front of a tree&#10;&#10;Description automatically generated with medium confidence">
            <a:extLst>
              <a:ext uri="{FF2B5EF4-FFF2-40B4-BE49-F238E27FC236}">
                <a16:creationId xmlns:a16="http://schemas.microsoft.com/office/drawing/2014/main" id="{C1724367-D0DB-4BA2-85F9-8182E5AEB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2" t="21757" r="335" b="25766"/>
          <a:stretch/>
        </p:blipFill>
        <p:spPr>
          <a:xfrm>
            <a:off x="9857025" y="-1"/>
            <a:ext cx="2334975" cy="219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31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9173" y="-537022"/>
            <a:ext cx="10589935" cy="7046686"/>
          </a:xfrm>
          <a:prstGeom prst="rect">
            <a:avLst/>
          </a:prstGeom>
          <a:scene3d>
            <a:camera prst="orthographicFront"/>
            <a:lightRig rig="balanced" dir="t"/>
          </a:scene3d>
        </p:spPr>
      </p:pic>
      <p:sp>
        <p:nvSpPr>
          <p:cNvPr id="15" name="Rectangle 14"/>
          <p:cNvSpPr/>
          <p:nvPr/>
        </p:nvSpPr>
        <p:spPr>
          <a:xfrm>
            <a:off x="-1301639" y="-423991"/>
            <a:ext cx="13610747" cy="7395028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9323699" y="-537022"/>
            <a:ext cx="19874926" cy="106825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130300"/>
          </a:effectLst>
          <a:scene3d>
            <a:camera prst="orthographicFront"/>
            <a:lightRig rig="balanced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000" b="1" dirty="0">
              <a:solidFill>
                <a:schemeClr val="accent5">
                  <a:lumMod val="50000"/>
                </a:schemeClr>
              </a:solidFill>
              <a:latin typeface="Univers 55" panose="02010603020202030204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9709" y="1458587"/>
            <a:ext cx="11258055" cy="1095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THANK YOU TO ALL THE COMPANIES WHO SUBMITTED THEIR AWARDS!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1047" y="96340"/>
            <a:ext cx="10184352" cy="1721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5">
                    <a:lumMod val="50000"/>
                  </a:schemeClr>
                </a:solidFill>
                <a:latin typeface="Trendencia Free Demo" pitchFamily="50" charset="0"/>
              </a:rPr>
              <a:t>AWARD NOMINEES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Trendencia Free Demo" pitchFamily="50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77857" y="2559664"/>
            <a:ext cx="623628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V="1">
            <a:off x="11578235" y="2601871"/>
            <a:ext cx="0" cy="4171125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432883" y="2580626"/>
            <a:ext cx="0" cy="4171125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77857" y="6805646"/>
            <a:ext cx="11258055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1030856" y="2543336"/>
            <a:ext cx="605056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">
            <a:extLst>
              <a:ext uri="{FF2B5EF4-FFF2-40B4-BE49-F238E27FC236}">
                <a16:creationId xmlns:a16="http://schemas.microsoft.com/office/drawing/2014/main" id="{44AE545C-D4AE-4FB2-A862-2BC9C333B2FE}"/>
              </a:ext>
            </a:extLst>
          </p:cNvPr>
          <p:cNvSpPr txBox="1">
            <a:spLocks/>
          </p:cNvSpPr>
          <p:nvPr/>
        </p:nvSpPr>
        <p:spPr>
          <a:xfrm>
            <a:off x="7445948" y="3067471"/>
            <a:ext cx="4197486" cy="3197437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</a:rPr>
              <a:t>ENVIRONMENTAL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CONTINENTAL RESOURCES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CREEDENCE ENERGY SERVICES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CRUSOE ENERGY SYSTEMS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NODAK OILFIELD SERVICES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NUVERRA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OASIS</a:t>
            </a:r>
            <a:endParaRPr lang="en-US" sz="2000" i="1" dirty="0">
              <a:latin typeface="Univers 45 Light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3C03F73-41B2-41DC-A5B7-B465D9E1C76E}"/>
              </a:ext>
            </a:extLst>
          </p:cNvPr>
          <p:cNvSpPr txBox="1">
            <a:spLocks/>
          </p:cNvSpPr>
          <p:nvPr/>
        </p:nvSpPr>
        <p:spPr>
          <a:xfrm>
            <a:off x="137995" y="3242229"/>
            <a:ext cx="4198024" cy="10959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1917E87-851C-4986-AE27-E04B05672998}"/>
              </a:ext>
            </a:extLst>
          </p:cNvPr>
          <p:cNvSpPr txBox="1">
            <a:spLocks/>
          </p:cNvSpPr>
          <p:nvPr/>
        </p:nvSpPr>
        <p:spPr>
          <a:xfrm>
            <a:off x="3902590" y="3273523"/>
            <a:ext cx="4198024" cy="10959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BBF00F7-4614-4249-A391-49EF96DB8400}"/>
              </a:ext>
            </a:extLst>
          </p:cNvPr>
          <p:cNvSpPr txBox="1">
            <a:spLocks/>
          </p:cNvSpPr>
          <p:nvPr/>
        </p:nvSpPr>
        <p:spPr>
          <a:xfrm>
            <a:off x="7755760" y="3278310"/>
            <a:ext cx="4198024" cy="10959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47D664A8-AC39-4CC5-B11C-F9E46498B9FB}"/>
              </a:ext>
            </a:extLst>
          </p:cNvPr>
          <p:cNvSpPr txBox="1">
            <a:spLocks/>
          </p:cNvSpPr>
          <p:nvPr/>
        </p:nvSpPr>
        <p:spPr>
          <a:xfrm>
            <a:off x="314350" y="2816409"/>
            <a:ext cx="4197486" cy="367515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</a:rPr>
              <a:t>SAFETY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CONTINENTAL RESOURCES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DELTA CONSTRUCTORS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ONEOK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SAULSBURY INDUSTRIES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WHITING PETROLEUM</a:t>
            </a:r>
            <a:endParaRPr lang="en-US" sz="2000" i="1" dirty="0">
              <a:latin typeface="Univers 45 Light" pitchFamily="2" charset="0"/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4B5D1BC2-B9FD-4F8E-8FCF-B13B02446394}"/>
              </a:ext>
            </a:extLst>
          </p:cNvPr>
          <p:cNvSpPr txBox="1">
            <a:spLocks/>
          </p:cNvSpPr>
          <p:nvPr/>
        </p:nvSpPr>
        <p:spPr>
          <a:xfrm>
            <a:off x="3814949" y="2706703"/>
            <a:ext cx="4349331" cy="3980731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</a:rPr>
              <a:t>COMMUNITY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CONOCOPHILLIPS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CONTINENTAL RESOURCES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CRESTWOOD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DELTA CONSTRUCTORS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ENERPLUS RESOURCES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HESS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NORTHERN STATES FISHING TOOLS</a:t>
            </a:r>
          </a:p>
          <a:p>
            <a:pPr algn="ctr">
              <a:lnSpc>
                <a:spcPct val="150000"/>
              </a:lnSpc>
            </a:pPr>
            <a:r>
              <a:rPr lang="en-US" sz="2000" b="0" i="1" dirty="0">
                <a:latin typeface="Univers 45 Light" pitchFamily="2" charset="0"/>
              </a:rPr>
              <a:t>ONEOK</a:t>
            </a:r>
            <a:endParaRPr lang="en-US" sz="2000" i="1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47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9173" y="-537022"/>
            <a:ext cx="10589935" cy="7046686"/>
          </a:xfrm>
          <a:prstGeom prst="rect">
            <a:avLst/>
          </a:prstGeom>
          <a:scene3d>
            <a:camera prst="orthographicFront"/>
            <a:lightRig rig="balanced" dir="t"/>
          </a:scene3d>
        </p:spPr>
      </p:pic>
      <p:sp>
        <p:nvSpPr>
          <p:cNvPr id="15" name="Rectangle 14"/>
          <p:cNvSpPr/>
          <p:nvPr/>
        </p:nvSpPr>
        <p:spPr>
          <a:xfrm>
            <a:off x="-1113401" y="-526526"/>
            <a:ext cx="14502568" cy="7395028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2838522" y="-1785256"/>
            <a:ext cx="16510979" cy="106825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130300"/>
          </a:effectLst>
          <a:scene3d>
            <a:camera prst="orthographicFront"/>
            <a:lightRig rig="balanced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62377" y="2166408"/>
            <a:ext cx="9746731" cy="23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15000" dirty="0">
                <a:solidFill>
                  <a:schemeClr val="accent5">
                    <a:lumMod val="50000"/>
                  </a:schemeClr>
                </a:solidFill>
              </a:rPr>
              <a:t>SAFETY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9759" y="482345"/>
            <a:ext cx="10184352" cy="2725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chemeClr val="accent5">
                    <a:lumMod val="50000"/>
                  </a:schemeClr>
                </a:solidFill>
                <a:latin typeface="Trendencia Free Demo" pitchFamily="50" charset="0"/>
              </a:rPr>
              <a:t>Excellence in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Trendencia Free Demo" pitchFamily="50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1719173" y="4245651"/>
            <a:ext cx="8928064" cy="1669917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b="0" dirty="0">
                <a:latin typeface="Univers 45 Light" pitchFamily="2" charset="0"/>
              </a:rPr>
              <a:t>RECOGNIZES A COMPANY THAT HAS GONE ABOVE AND BEYOND TO CREATE A CULTURE OF SAFETY IN THE WORKPLACE.</a:t>
            </a:r>
            <a:r>
              <a:rPr lang="en-US" b="0" dirty="0"/>
              <a:t> 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009542" y="3365640"/>
            <a:ext cx="1390233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945309" y="3365640"/>
            <a:ext cx="1390233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277980" y="3420379"/>
            <a:ext cx="0" cy="2796391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079192" y="3420379"/>
            <a:ext cx="0" cy="2796391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27341" y="6274407"/>
            <a:ext cx="10308201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57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39122" y="-188686"/>
            <a:ext cx="10124204" cy="7046686"/>
          </a:xfrm>
          <a:prstGeom prst="rect">
            <a:avLst/>
          </a:prstGeom>
          <a:scene3d>
            <a:camera prst="orthographicFront"/>
            <a:lightRig rig="balanced" dir="t"/>
          </a:scene3d>
        </p:spPr>
      </p:pic>
      <p:sp>
        <p:nvSpPr>
          <p:cNvPr id="15" name="Rectangle 14"/>
          <p:cNvSpPr/>
          <p:nvPr/>
        </p:nvSpPr>
        <p:spPr>
          <a:xfrm>
            <a:off x="-533014" y="-188686"/>
            <a:ext cx="14502568" cy="7692571"/>
          </a:xfrm>
          <a:prstGeom prst="rect">
            <a:avLst/>
          </a:prstGeom>
          <a:solidFill>
            <a:schemeClr val="accent3">
              <a:lumMod val="20000"/>
              <a:lumOff val="80000"/>
              <a:alpha val="89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2747600" y="-2125682"/>
            <a:ext cx="9289557" cy="10682514"/>
          </a:xfrm>
          <a:prstGeom prst="rect">
            <a:avLst/>
          </a:prstGeom>
          <a:solidFill>
            <a:schemeClr val="accent3">
              <a:lumMod val="40000"/>
              <a:lumOff val="60000"/>
              <a:alpha val="94000"/>
            </a:schemeClr>
          </a:solidFill>
          <a:effectLst>
            <a:softEdge rad="1130300"/>
          </a:effectLst>
          <a:scene3d>
            <a:camera prst="orthographicFront"/>
            <a:lightRig rig="balanced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89414" y="1041422"/>
            <a:ext cx="5764528" cy="146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SAFETY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0448" y="525880"/>
            <a:ext cx="6023351" cy="733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Trendencia Free Demo" pitchFamily="50" charset="0"/>
              </a:rPr>
              <a:t>Excellence in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rendencia Free Demo" pitchFamily="50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12985606" y="6376590"/>
            <a:ext cx="3196659" cy="730706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AWARDED TO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760904" y="5316470"/>
            <a:ext cx="7169792" cy="10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/>
              <a:t>“BEHAVIORAL BASED SAFETY (BBS) PROGRAM”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90471D4-06E3-44A1-9D63-94BAA3686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90" y="2432180"/>
            <a:ext cx="7785220" cy="28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9173" y="-537022"/>
            <a:ext cx="10589935" cy="7046686"/>
          </a:xfrm>
          <a:prstGeom prst="rect">
            <a:avLst/>
          </a:prstGeom>
          <a:scene3d>
            <a:camera prst="orthographicFront"/>
            <a:lightRig rig="balanced" dir="t"/>
          </a:scene3d>
        </p:spPr>
      </p:pic>
      <p:sp>
        <p:nvSpPr>
          <p:cNvPr id="15" name="Rectangle 14"/>
          <p:cNvSpPr/>
          <p:nvPr/>
        </p:nvSpPr>
        <p:spPr>
          <a:xfrm>
            <a:off x="-1113401" y="-526526"/>
            <a:ext cx="14502568" cy="7395028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2838522" y="-1785256"/>
            <a:ext cx="16510979" cy="106825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130300"/>
          </a:effectLst>
          <a:scene3d>
            <a:camera prst="orthographicFront"/>
            <a:lightRig rig="balanced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84762" y="2330912"/>
            <a:ext cx="10120268" cy="1095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COMMUNITY ENGAGEMENT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7857" y="559766"/>
            <a:ext cx="10184352" cy="2725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5">
                    <a:lumMod val="50000"/>
                  </a:schemeClr>
                </a:solidFill>
                <a:latin typeface="Trendencia Free Demo" pitchFamily="50" charset="0"/>
              </a:rPr>
              <a:t>Excellence in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Trendencia Free Demo" pitchFamily="50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1125086" y="3541820"/>
            <a:ext cx="9373090" cy="19552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b="0" dirty="0">
                <a:latin typeface="Univers 45 Light" pitchFamily="2" charset="0"/>
              </a:rPr>
              <a:t>RECOGNIZES A COMPANY THAT EMBODIES THE SPIRIT OF COMMUNITY BY WORKING TO BUILD BETTER RELATIONS BETWEEN THE INDUSTRY AND COMMUNITY AND INSPIRE OTHERS TO DO THE SAME. 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Univers 45 Light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77857" y="2878910"/>
            <a:ext cx="806905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578235" y="2928430"/>
            <a:ext cx="0" cy="2796391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41047" y="2928430"/>
            <a:ext cx="0" cy="2796391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77857" y="5782877"/>
            <a:ext cx="11258055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829007" y="2878910"/>
            <a:ext cx="806905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308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"/>
          <a:stretch/>
        </p:blipFill>
        <p:spPr>
          <a:xfrm>
            <a:off x="571566" y="-36245"/>
            <a:ext cx="11702488" cy="7061159"/>
          </a:xfrm>
          <a:prstGeom prst="rect">
            <a:avLst/>
          </a:prstGeom>
          <a:solidFill>
            <a:schemeClr val="accent3">
              <a:lumMod val="40000"/>
              <a:lumOff val="60000"/>
              <a:alpha val="53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-1113401" y="-526527"/>
            <a:ext cx="14502568" cy="7783669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801257" y="-2090056"/>
            <a:ext cx="9289557" cy="10682514"/>
          </a:xfrm>
          <a:prstGeom prst="rect">
            <a:avLst/>
          </a:prstGeom>
          <a:solidFill>
            <a:schemeClr val="accent3">
              <a:lumMod val="40000"/>
              <a:lumOff val="60000"/>
              <a:alpha val="94000"/>
            </a:schemeClr>
          </a:solidFill>
          <a:effectLst>
            <a:softEdge rad="1130300"/>
          </a:effectLst>
          <a:scene3d>
            <a:camera prst="orthographicFront"/>
            <a:lightRig rig="balanced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085500" y="5678333"/>
            <a:ext cx="4104766" cy="521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Univers 45 Light" pitchFamily="2" charset="0"/>
              </a:rPr>
              <a:t>“FUNDING THE FUTURE”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7010" y="950882"/>
            <a:ext cx="9217614" cy="146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COMMUNITY ENGAGEMENT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0377" y="503077"/>
            <a:ext cx="6023351" cy="733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Trendencia Free Demo" pitchFamily="50" charset="0"/>
              </a:rPr>
              <a:t>Excellence in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rendencia Free Demo" pitchFamily="50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2A36C3-9AC4-49EB-B301-A17AF38E7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01" y="2115948"/>
            <a:ext cx="6212398" cy="312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6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9173" y="-537022"/>
            <a:ext cx="10589935" cy="7046686"/>
          </a:xfrm>
          <a:prstGeom prst="rect">
            <a:avLst/>
          </a:prstGeom>
          <a:scene3d>
            <a:camera prst="orthographicFront"/>
            <a:lightRig rig="balanced" dir="t"/>
          </a:scene3d>
        </p:spPr>
      </p:pic>
      <p:sp>
        <p:nvSpPr>
          <p:cNvPr id="15" name="Rectangle 14"/>
          <p:cNvSpPr/>
          <p:nvPr/>
        </p:nvSpPr>
        <p:spPr>
          <a:xfrm>
            <a:off x="-1113401" y="-526526"/>
            <a:ext cx="14502568" cy="7395028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2838522" y="-1785256"/>
            <a:ext cx="16510979" cy="106825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130300"/>
          </a:effectLst>
          <a:scene3d>
            <a:camera prst="orthographicFront"/>
            <a:lightRig rig="balanced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7857" y="2330912"/>
            <a:ext cx="11258055" cy="1095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ENVIRONMENTAL STEWARDSHIP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7857" y="559766"/>
            <a:ext cx="10184352" cy="2725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5">
                    <a:lumMod val="50000"/>
                  </a:schemeClr>
                </a:solidFill>
                <a:latin typeface="Trendencia Free Demo" pitchFamily="50" charset="0"/>
              </a:rPr>
              <a:t>Excellence in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Trendencia Free Demo" pitchFamily="50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1125086" y="3541820"/>
            <a:ext cx="9373090" cy="1955294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b="0" dirty="0">
                <a:latin typeface="Univers 45 Light" pitchFamily="2" charset="0"/>
              </a:rPr>
              <a:t>RECOGNIZES A COMPANY THAT SHOWS COMMITMENT TO ENVIRONMENTAL STEWARDSHIP THROUGH THE DEPLOYMENT OF TECHNOLOGY, EFFORTS OR INITIATIVES THAT CONTRIBUTE TO A CLEANER ENVIRONMENT. 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Univers 45 Light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77858" y="2878910"/>
            <a:ext cx="623628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578235" y="2928430"/>
            <a:ext cx="0" cy="2796391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41047" y="2928430"/>
            <a:ext cx="0" cy="2796391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77857" y="5782877"/>
            <a:ext cx="11258055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1030857" y="2878910"/>
            <a:ext cx="605056" cy="0"/>
          </a:xfrm>
          <a:prstGeom prst="line">
            <a:avLst/>
          </a:prstGeom>
          <a:ln w="111125">
            <a:solidFill>
              <a:schemeClr val="accent5">
                <a:lumMod val="50000"/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76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9268" y="-192657"/>
            <a:ext cx="9414878" cy="7061159"/>
          </a:xfrm>
          <a:prstGeom prst="rect">
            <a:avLst/>
          </a:prstGeom>
          <a:solidFill>
            <a:schemeClr val="accent3">
              <a:lumMod val="40000"/>
              <a:lumOff val="60000"/>
              <a:alpha val="53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-1155284" y="-192657"/>
            <a:ext cx="14502568" cy="7395028"/>
          </a:xfrm>
          <a:prstGeom prst="rect">
            <a:avLst/>
          </a:prstGeom>
          <a:solidFill>
            <a:schemeClr val="accent3">
              <a:lumMod val="20000"/>
              <a:lumOff val="80000"/>
              <a:alpha val="74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801257" y="-2090056"/>
            <a:ext cx="9289557" cy="10682514"/>
          </a:xfrm>
          <a:prstGeom prst="rect">
            <a:avLst/>
          </a:prstGeom>
          <a:solidFill>
            <a:schemeClr val="accent3">
              <a:lumMod val="40000"/>
              <a:lumOff val="60000"/>
              <a:alpha val="94000"/>
            </a:schemeClr>
          </a:solidFill>
          <a:effectLst>
            <a:softEdge rad="1130300"/>
          </a:effectLst>
          <a:scene3d>
            <a:camera prst="orthographicFront"/>
            <a:lightRig rig="balanced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268391" y="5089691"/>
            <a:ext cx="6439817" cy="521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“Digital Flare Mitigation® ”</a:t>
            </a:r>
            <a:endParaRPr lang="en-US" sz="2800" dirty="0">
              <a:latin typeface="Univers 45 Light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9128" y="927111"/>
            <a:ext cx="10660771" cy="1469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ENVIRONMENTAL STEWARDSHIP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9404" y="503077"/>
            <a:ext cx="6023351" cy="733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Univers 55" panose="02010603020202030204" pitchFamily="2" charset="0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Trendencia Free Demo" pitchFamily="50" charset="0"/>
              </a:rPr>
              <a:t>Excellence in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rendencia Free Demo" pitchFamily="50" charset="0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5E80DA-C34D-4673-B924-EE1304F25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28" y="2526117"/>
            <a:ext cx="7269380" cy="198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80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474" y="1791469"/>
            <a:ext cx="9898744" cy="1044819"/>
          </a:xfrm>
        </p:spPr>
        <p:txBody>
          <a:bodyPr>
            <a:noAutofit/>
          </a:bodyPr>
          <a:lstStyle/>
          <a:p>
            <a:r>
              <a:rPr lang="en-US" sz="6000" dirty="0"/>
              <a:t>DISTINGUISHED INDUSTRY LEADER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3244" y="1306496"/>
            <a:ext cx="45719" cy="194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5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DPC Theme 20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PC Theme 2016" id="{4EC81B00-8D12-4E63-83D9-786C0ADD319F}" vid="{D6AC6A7E-D6D4-4ECF-A9FD-5B6A490A81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2866</TotalTime>
  <Words>257</Words>
  <Application>Microsoft Office PowerPoint</Application>
  <PresentationFormat>Widescreen</PresentationFormat>
  <Paragraphs>75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Trendencia Free Demo</vt:lpstr>
      <vt:lpstr>Univers</vt:lpstr>
      <vt:lpstr>Univers 45 Light</vt:lpstr>
      <vt:lpstr>Univers 55</vt:lpstr>
      <vt:lpstr>NDPC Theme 2016</vt:lpstr>
      <vt:lpstr>NDPC MEMBERSHIP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DISTINGUISHED INDUSTRY LEADER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Past Inductees</vt:lpstr>
      <vt:lpstr>Larry Dokken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NDPC OUTSTANDING SERVICE AWARD</dc:title>
  <dc:creator>Alexis Brinkman</dc:creator>
  <cp:lastModifiedBy>Tessa Sandstrom</cp:lastModifiedBy>
  <cp:revision>80</cp:revision>
  <cp:lastPrinted>2019-09-16T21:00:04Z</cp:lastPrinted>
  <dcterms:created xsi:type="dcterms:W3CDTF">2016-09-16T18:31:59Z</dcterms:created>
  <dcterms:modified xsi:type="dcterms:W3CDTF">2021-09-21T14:21:48Z</dcterms:modified>
</cp:coreProperties>
</file>